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99" autoAdjust="0"/>
  </p:normalViewPr>
  <p:slideViewPr>
    <p:cSldViewPr>
      <p:cViewPr>
        <p:scale>
          <a:sx n="20" d="100"/>
          <a:sy n="20" d="100"/>
        </p:scale>
        <p:origin x="-3006" y="-5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 and Post Assessment Results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Student 1</c:v>
                </c:pt>
                <c:pt idx="1">
                  <c:v>Student 2</c:v>
                </c:pt>
                <c:pt idx="2">
                  <c:v>Student 3</c:v>
                </c:pt>
                <c:pt idx="3">
                  <c:v>Student 4</c:v>
                </c:pt>
                <c:pt idx="4">
                  <c:v>Student 5</c:v>
                </c:pt>
                <c:pt idx="5">
                  <c:v>Student 6</c:v>
                </c:pt>
                <c:pt idx="6">
                  <c:v>Student 7</c:v>
                </c:pt>
                <c:pt idx="7">
                  <c:v>Student 8</c:v>
                </c:pt>
                <c:pt idx="8">
                  <c:v>Student 9</c:v>
                </c:pt>
                <c:pt idx="9">
                  <c:v>Student 10</c:v>
                </c:pt>
                <c:pt idx="10">
                  <c:v>Student 11</c:v>
                </c:pt>
                <c:pt idx="11">
                  <c:v>Student 12</c:v>
                </c:pt>
                <c:pt idx="12">
                  <c:v>Student 13</c:v>
                </c:pt>
                <c:pt idx="13">
                  <c:v>Student 14</c:v>
                </c:pt>
                <c:pt idx="14">
                  <c:v>Student 15</c:v>
                </c:pt>
                <c:pt idx="15">
                  <c:v>Student 16</c:v>
                </c:pt>
                <c:pt idx="16">
                  <c:v>Student 17</c:v>
                </c:pt>
                <c:pt idx="17">
                  <c:v>Student 18</c:v>
                </c:pt>
                <c:pt idx="18">
                  <c:v>Student 19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0.8</c:v>
                </c:pt>
                <c:pt idx="1">
                  <c:v>0.13333333333333333</c:v>
                </c:pt>
                <c:pt idx="2">
                  <c:v>0.33333333333333331</c:v>
                </c:pt>
                <c:pt idx="3">
                  <c:v>0.6</c:v>
                </c:pt>
                <c:pt idx="4">
                  <c:v>0.3888888888888889</c:v>
                </c:pt>
                <c:pt idx="5">
                  <c:v>0.53333333333333333</c:v>
                </c:pt>
                <c:pt idx="6">
                  <c:v>0.6</c:v>
                </c:pt>
                <c:pt idx="7">
                  <c:v>6.6666666666666666E-2</c:v>
                </c:pt>
                <c:pt idx="8">
                  <c:v>0.13333333333333333</c:v>
                </c:pt>
                <c:pt idx="9">
                  <c:v>0.46666666666666667</c:v>
                </c:pt>
                <c:pt idx="10">
                  <c:v>0.2</c:v>
                </c:pt>
                <c:pt idx="11">
                  <c:v>0.46666666666666667</c:v>
                </c:pt>
                <c:pt idx="12">
                  <c:v>0.53333333333333333</c:v>
                </c:pt>
                <c:pt idx="13">
                  <c:v>0.46666666666666667</c:v>
                </c:pt>
                <c:pt idx="14">
                  <c:v>0.6</c:v>
                </c:pt>
                <c:pt idx="15">
                  <c:v>0.46666666666666667</c:v>
                </c:pt>
                <c:pt idx="16">
                  <c:v>0.2</c:v>
                </c:pt>
                <c:pt idx="17">
                  <c:v>0.33333333333333331</c:v>
                </c:pt>
                <c:pt idx="18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0A-4AD8-AEBD-67003A4FE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Student 1</c:v>
                </c:pt>
                <c:pt idx="1">
                  <c:v>Student 2</c:v>
                </c:pt>
                <c:pt idx="2">
                  <c:v>Student 3</c:v>
                </c:pt>
                <c:pt idx="3">
                  <c:v>Student 4</c:v>
                </c:pt>
                <c:pt idx="4">
                  <c:v>Student 5</c:v>
                </c:pt>
                <c:pt idx="5">
                  <c:v>Student 6</c:v>
                </c:pt>
                <c:pt idx="6">
                  <c:v>Student 7</c:v>
                </c:pt>
                <c:pt idx="7">
                  <c:v>Student 8</c:v>
                </c:pt>
                <c:pt idx="8">
                  <c:v>Student 9</c:v>
                </c:pt>
                <c:pt idx="9">
                  <c:v>Student 10</c:v>
                </c:pt>
                <c:pt idx="10">
                  <c:v>Student 11</c:v>
                </c:pt>
                <c:pt idx="11">
                  <c:v>Student 12</c:v>
                </c:pt>
                <c:pt idx="12">
                  <c:v>Student 13</c:v>
                </c:pt>
                <c:pt idx="13">
                  <c:v>Student 14</c:v>
                </c:pt>
                <c:pt idx="14">
                  <c:v>Student 15</c:v>
                </c:pt>
                <c:pt idx="15">
                  <c:v>Student 16</c:v>
                </c:pt>
                <c:pt idx="16">
                  <c:v>Student 17</c:v>
                </c:pt>
                <c:pt idx="17">
                  <c:v>Student 18</c:v>
                </c:pt>
                <c:pt idx="18">
                  <c:v>Student 19</c:v>
                </c:pt>
              </c:strCache>
            </c:strRef>
          </c:cat>
          <c:val>
            <c:numRef>
              <c:f>Sheet1!$C$2:$C$20</c:f>
              <c:numCache>
                <c:formatCode>0.00</c:formatCode>
                <c:ptCount val="19"/>
                <c:pt idx="0">
                  <c:v>1</c:v>
                </c:pt>
                <c:pt idx="1">
                  <c:v>0.66666666666666663</c:v>
                </c:pt>
                <c:pt idx="2">
                  <c:v>0.66666666666666663</c:v>
                </c:pt>
                <c:pt idx="3">
                  <c:v>0.93333333333333335</c:v>
                </c:pt>
                <c:pt idx="4">
                  <c:v>0.8</c:v>
                </c:pt>
                <c:pt idx="5">
                  <c:v>1</c:v>
                </c:pt>
                <c:pt idx="6">
                  <c:v>1</c:v>
                </c:pt>
                <c:pt idx="7">
                  <c:v>0.53333333333333333</c:v>
                </c:pt>
                <c:pt idx="8">
                  <c:v>0.46666666666666667</c:v>
                </c:pt>
                <c:pt idx="9">
                  <c:v>0.8666666666666667</c:v>
                </c:pt>
                <c:pt idx="10">
                  <c:v>0.6</c:v>
                </c:pt>
                <c:pt idx="11">
                  <c:v>0.4</c:v>
                </c:pt>
                <c:pt idx="12">
                  <c:v>0.73333333333333328</c:v>
                </c:pt>
                <c:pt idx="13">
                  <c:v>0.93333333333333335</c:v>
                </c:pt>
                <c:pt idx="14">
                  <c:v>0.8666666666666667</c:v>
                </c:pt>
                <c:pt idx="15">
                  <c:v>0.4</c:v>
                </c:pt>
                <c:pt idx="16">
                  <c:v>0.73333333333333328</c:v>
                </c:pt>
                <c:pt idx="17">
                  <c:v>0.73333333333333328</c:v>
                </c:pt>
                <c:pt idx="18">
                  <c:v>0.8666666666666667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0A-4AD8-AEBD-67003A4FE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44544"/>
        <c:axId val="112446080"/>
      </c:barChart>
      <c:catAx>
        <c:axId val="1124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46080"/>
        <c:crosses val="autoZero"/>
        <c:auto val="1"/>
        <c:lblAlgn val="ctr"/>
        <c:lblOffset val="100"/>
        <c:noMultiLvlLbl val="0"/>
      </c:catAx>
      <c:valAx>
        <c:axId val="11244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0B101C-5B19-41DF-95FA-44D4EFB69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EC8B-BBB8-4627-9C12-106BEB3A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4283-AEA1-4D3F-B3F2-5B52F9B98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9DEA-2323-4D0E-9147-0F2C5E83A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299C-17B3-44B1-B052-CEACAA9A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6CE8-E330-4415-86D5-40687388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3DCF-3D02-4D8F-8D3C-0C7DB05EE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629D-8165-47E0-B437-113E0B87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128F-276E-4E05-B2AB-A7A5F140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EC3-FA4E-4D04-9763-B97364C9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C58A-C8E9-4705-94F0-1509B439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8867-3901-4435-8F06-FADE497E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12EE-96A2-4FE9-BA9E-76EF90F47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>
              <a:defRPr sz="7100"/>
            </a:lvl1pPr>
          </a:lstStyle>
          <a:p>
            <a:pPr>
              <a:defRPr/>
            </a:pPr>
            <a:fld id="{FF7C6C35-3651-4A3B-AC3C-B07F364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jpg"/><Relationship Id="rId10" Type="http://schemas.openxmlformats.org/officeDocument/2006/relationships/image" Target="../media/image8.jpe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C5C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00808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1300" b="1" dirty="0">
                <a:solidFill>
                  <a:schemeClr val="bg1"/>
                </a:solidFill>
              </a:rPr>
              <a:t>Clean Water and Solar Stills 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8800" dirty="0" err="1">
                <a:solidFill>
                  <a:schemeClr val="bg1"/>
                </a:solidFill>
              </a:rPr>
              <a:t>Neah</a:t>
            </a:r>
            <a:r>
              <a:rPr lang="en-US" sz="8800" dirty="0">
                <a:solidFill>
                  <a:schemeClr val="bg1"/>
                </a:solidFill>
              </a:rPr>
              <a:t> Gray, Environmental Engineering</a:t>
            </a:r>
            <a:r>
              <a:rPr lang="en-US" sz="7200" i="1" dirty="0">
                <a:solidFill>
                  <a:schemeClr val="bg1"/>
                </a:solidFill>
              </a:rPr>
              <a:t/>
            </a:r>
            <a:br>
              <a:rPr lang="en-US" sz="7200" i="1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Finneytown High School, Environmental Science</a:t>
            </a: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457200" y="74295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Unit Overview</a:t>
            </a: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14814550" y="74676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>
                <a:solidFill>
                  <a:srgbClr val="008080"/>
                </a:solidFill>
                <a:latin typeface="Lucida Bright" pitchFamily="18" charset="0"/>
              </a:rPr>
              <a:t>Activity </a:t>
            </a:r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Implementation</a:t>
            </a: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29381450" y="74676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Student Work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609600" y="198882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Activity Structure</a:t>
            </a: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29267150" y="230886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>
                <a:solidFill>
                  <a:srgbClr val="008080"/>
                </a:solidFill>
                <a:latin typeface="Lucida Bright" pitchFamily="18" charset="0"/>
              </a:rPr>
              <a:t>Reflection and Conclusion</a:t>
            </a:r>
          </a:p>
        </p:txBody>
      </p:sp>
      <p:sp>
        <p:nvSpPr>
          <p:cNvPr id="2058" name="Rectangle 30"/>
          <p:cNvSpPr>
            <a:spLocks noChangeArrowheads="1"/>
          </p:cNvSpPr>
          <p:nvPr/>
        </p:nvSpPr>
        <p:spPr bwMode="auto">
          <a:xfrm>
            <a:off x="15241465" y="198882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Engineering Design Process </a:t>
            </a:r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873125" y="21196246"/>
            <a:ext cx="13411200" cy="128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Lucida Bright" pitchFamily="18" charset="0"/>
              </a:rPr>
              <a:t>Title: </a:t>
            </a:r>
            <a:r>
              <a:rPr lang="en-US" sz="4400" dirty="0">
                <a:latin typeface="Lucida Bright" pitchFamily="18" charset="0"/>
              </a:rPr>
              <a:t>Clean water and Solar Stills</a:t>
            </a:r>
            <a:endParaRPr lang="en-US" sz="4400" b="1" dirty="0">
              <a:latin typeface="Lucida Bright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Lucida Bright" pitchFamily="18" charset="0"/>
              </a:rPr>
              <a:t>Guiding Questions: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some issues regarding water in today’s society?</a:t>
            </a:r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What is clean water? How do we know?</a:t>
            </a:r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the different uses of water and how does the quality vary from purpose to purpose?</a:t>
            </a:r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the steps in the water purification?</a:t>
            </a:r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How do you create a solar still that utilizes the steps in water purification?</a:t>
            </a:r>
          </a:p>
          <a:p>
            <a:pPr lvl="0"/>
            <a:endParaRPr lang="en-US" sz="4000" b="1" dirty="0">
              <a:latin typeface="Lucida Bright" pitchFamily="18" charset="0"/>
            </a:endParaRPr>
          </a:p>
          <a:p>
            <a:pPr lvl="0"/>
            <a:r>
              <a:rPr lang="en-US" sz="4400" b="1" dirty="0">
                <a:latin typeface="Lucida Bright" pitchFamily="18" charset="0"/>
              </a:rPr>
              <a:t>Objectives: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Identify some big issues regarding water in today’s society.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Define clean water.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Compare and contrast the different purposes of water.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Identify the steps in water purification. 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Design a solar still that utilizes the steps in water purification</a:t>
            </a:r>
            <a:r>
              <a:rPr lang="en-US" dirty="0"/>
              <a:t>.</a:t>
            </a:r>
            <a:endParaRPr lang="en-US" sz="4400" dirty="0"/>
          </a:p>
          <a:p>
            <a:pPr eaLnBrk="1" hangingPunct="1">
              <a:spcBef>
                <a:spcPct val="50000"/>
              </a:spcBef>
            </a:pPr>
            <a:endParaRPr lang="en-US" sz="4300" b="1" dirty="0"/>
          </a:p>
          <a:p>
            <a:pPr eaLnBrk="1" hangingPunct="1">
              <a:spcBef>
                <a:spcPct val="50000"/>
              </a:spcBef>
            </a:pPr>
            <a:endParaRPr lang="en-US" sz="4300" b="1" dirty="0"/>
          </a:p>
          <a:p>
            <a:pPr eaLnBrk="1" hangingPunct="1">
              <a:spcBef>
                <a:spcPct val="50000"/>
              </a:spcBef>
            </a:pPr>
            <a:endParaRPr lang="en-US" sz="4300" b="1" dirty="0"/>
          </a:p>
        </p:txBody>
      </p:sp>
      <p:sp>
        <p:nvSpPr>
          <p:cNvPr id="2060" name="Text Box 35"/>
          <p:cNvSpPr txBox="1">
            <a:spLocks noChangeArrowheads="1"/>
          </p:cNvSpPr>
          <p:nvPr/>
        </p:nvSpPr>
        <p:spPr bwMode="auto">
          <a:xfrm>
            <a:off x="14995525" y="9296400"/>
            <a:ext cx="13535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300" b="1">
              <a:solidFill>
                <a:srgbClr val="3366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0300" b="1"/>
          </a:p>
        </p:txBody>
      </p:sp>
      <p:sp>
        <p:nvSpPr>
          <p:cNvPr id="2061" name="Text Box 36"/>
          <p:cNvSpPr txBox="1">
            <a:spLocks noChangeArrowheads="1"/>
          </p:cNvSpPr>
          <p:nvPr/>
        </p:nvSpPr>
        <p:spPr bwMode="auto">
          <a:xfrm>
            <a:off x="29505275" y="9296400"/>
            <a:ext cx="13655675" cy="97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  <a:p>
            <a:pPr eaLnBrk="1" hangingPunct="1">
              <a:spcBef>
                <a:spcPct val="50000"/>
              </a:spcBef>
            </a:pPr>
            <a:endParaRPr lang="en-US" sz="4300" dirty="0"/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825" y="2560638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R</a:t>
            </a:r>
            <a:r>
              <a:rPr lang="en-US" altLang="en-US" sz="2800">
                <a:solidFill>
                  <a:schemeClr val="bg1"/>
                </a:solidFill>
              </a:rPr>
              <a:t>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# EEC-1404766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68" name="TextBox 5"/>
          <p:cNvSpPr txBox="1">
            <a:spLocks noChangeArrowheads="1"/>
          </p:cNvSpPr>
          <p:nvPr/>
        </p:nvSpPr>
        <p:spPr bwMode="auto">
          <a:xfrm>
            <a:off x="14983802" y="28651200"/>
            <a:ext cx="1415146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latin typeface="Lucida Bright" pitchFamily="18" charset="0"/>
              </a:rPr>
              <a:t>ACS</a:t>
            </a:r>
            <a:r>
              <a:rPr lang="en-US" sz="4800" b="1" dirty="0"/>
              <a:t>:</a:t>
            </a:r>
          </a:p>
          <a:p>
            <a:pPr eaLnBrk="1" hangingPunct="1"/>
            <a:r>
              <a:rPr lang="en-US" sz="4000" dirty="0"/>
              <a:t>Application- World clean water crisis (i.e. Flint, MI and SoCal) 	Industrial Solar Stills used in some countries to purify sea 	water</a:t>
            </a:r>
          </a:p>
          <a:p>
            <a:pPr eaLnBrk="1" hangingPunct="1"/>
            <a:r>
              <a:rPr lang="en-US" sz="4000" dirty="0"/>
              <a:t>Careers- Cincinnati Water Works</a:t>
            </a:r>
          </a:p>
          <a:p>
            <a:pPr eaLnBrk="1" hangingPunct="1"/>
            <a:r>
              <a:rPr lang="en-US" sz="4000" dirty="0"/>
              <a:t>Societal Impact- Increase clean water</a:t>
            </a:r>
            <a:endParaRPr lang="en-US" sz="3200" dirty="0"/>
          </a:p>
        </p:txBody>
      </p:sp>
      <p:sp>
        <p:nvSpPr>
          <p:cNvPr id="2069" name="TextBox 6"/>
          <p:cNvSpPr txBox="1">
            <a:spLocks noChangeArrowheads="1"/>
          </p:cNvSpPr>
          <p:nvPr/>
        </p:nvSpPr>
        <p:spPr bwMode="auto">
          <a:xfrm>
            <a:off x="15325725" y="9241899"/>
            <a:ext cx="12715115" cy="1666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Pre-Test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Review of Clean water criteria and wastewater purification process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Review Real-world applications of clean water issues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Introduce concept of Solar Stills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Students begin lab with potential modelled solar still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Designs are analyzed and best design built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Midway modifications and peer critiques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Water results recorded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Data Analysis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Peer review of top designs</a:t>
            </a:r>
          </a:p>
          <a:p>
            <a:pPr marL="571500" lvl="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Post Test</a:t>
            </a:r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</p:txBody>
      </p:sp>
      <p:sp>
        <p:nvSpPr>
          <p:cNvPr id="2070" name="TextBox 7"/>
          <p:cNvSpPr txBox="1">
            <a:spLocks noChangeArrowheads="1"/>
          </p:cNvSpPr>
          <p:nvPr/>
        </p:nvSpPr>
        <p:spPr bwMode="auto">
          <a:xfrm>
            <a:off x="30632400" y="25039638"/>
            <a:ext cx="11658600" cy="8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300" dirty="0"/>
              <a:t>The students understanding of the material discussed and taught have shown to improve with the utilization of the Pre and Post Tests as the main means of cognitive assessment.</a:t>
            </a:r>
          </a:p>
          <a:p>
            <a:pPr eaLnBrk="1" hangingPunct="1"/>
            <a:endParaRPr lang="en-US" sz="4300" dirty="0"/>
          </a:p>
          <a:p>
            <a:pPr eaLnBrk="1" hangingPunct="1"/>
            <a:r>
              <a:rPr lang="en-US" sz="4300" dirty="0"/>
              <a:t>For future implementations, there will be less usage of interactive forums that require free time. This causes students to lose focus and become off task.</a:t>
            </a:r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  <a:p>
            <a:pPr eaLnBrk="1" hangingPunct="1"/>
            <a:endParaRPr lang="en-US" sz="4300" dirty="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9247097" y="15212886"/>
            <a:ext cx="13893800" cy="2102769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Assessment Results:  </a:t>
            </a:r>
          </a:p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Impact on Student Learning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031876" y="8850488"/>
            <a:ext cx="13319124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ucida Bright" panose="02040602050505020304" pitchFamily="18" charset="0"/>
              </a:rPr>
              <a:t>Topic:</a:t>
            </a:r>
          </a:p>
          <a:p>
            <a:r>
              <a:rPr lang="en-US" sz="4400" dirty="0"/>
              <a:t>Purification and Clean water</a:t>
            </a:r>
          </a:p>
          <a:p>
            <a:r>
              <a:rPr lang="en-US" sz="4400" b="1" dirty="0">
                <a:latin typeface="Lucida Bright" panose="02040602050505020304" pitchFamily="18" charset="0"/>
              </a:rPr>
              <a:t>Standards:</a:t>
            </a:r>
          </a:p>
          <a:p>
            <a:r>
              <a:rPr lang="en-US" sz="4400" dirty="0"/>
              <a:t>Next Generation Science Standards:</a:t>
            </a:r>
          </a:p>
          <a:p>
            <a:r>
              <a:rPr lang="en-US" sz="4000" dirty="0"/>
              <a:t>Science and Engineering Practices-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Asking questions and defining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Developing and using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Analyzing and interpreting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Obtaining, evaluating, and communicating information</a:t>
            </a:r>
          </a:p>
          <a:p>
            <a:r>
              <a:rPr lang="en-US" sz="4000" dirty="0"/>
              <a:t>Crosscutting Concepts-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Cause and effect, Systems and system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Structure and function</a:t>
            </a:r>
          </a:p>
          <a:p>
            <a:r>
              <a:rPr lang="en-US" sz="4400" dirty="0"/>
              <a:t>Ohio’s Learning Standards of Science: </a:t>
            </a:r>
            <a:r>
              <a:rPr lang="en-US" sz="3600" dirty="0"/>
              <a:t>TDC and R</a:t>
            </a:r>
            <a:endParaRPr lang="en-US" sz="4000" dirty="0"/>
          </a:p>
          <a:p>
            <a:r>
              <a:rPr lang="en-US" sz="4400" dirty="0"/>
              <a:t>Unit Academic Standards: Ohio Science Standards- EVS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Earth resources (Water pollution)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Global Environmental Problems and Issues</a:t>
            </a:r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200" y="2346325"/>
            <a:ext cx="2921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Steps of the Engineering Design Pro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70" y="21450535"/>
            <a:ext cx="6120194" cy="71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69202" y="21555670"/>
            <a:ext cx="1838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Videos on Flint, Michigan and California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69202" y="22488657"/>
            <a:ext cx="1885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purification process and Solar Still Explanation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321463" y="24284919"/>
            <a:ext cx="188597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6000" t="33679" r="1958" b="18837"/>
          <a:stretch/>
        </p:blipFill>
        <p:spPr>
          <a:xfrm>
            <a:off x="23536709" y="22759163"/>
            <a:ext cx="4700332" cy="147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40111" y="26110609"/>
            <a:ext cx="1781290" cy="133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56" y="24440523"/>
            <a:ext cx="1816796" cy="1362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614" y="13378583"/>
            <a:ext cx="2709406" cy="3612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44354" y="17102309"/>
            <a:ext cx="384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Discussion of solar still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02597" y="25845769"/>
            <a:ext cx="125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Design example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578547" y="27738714"/>
            <a:ext cx="214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 model example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085" y="9220038"/>
            <a:ext cx="3654620" cy="4889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051" y="9204613"/>
            <a:ext cx="3695637" cy="49046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580190" y="9204613"/>
            <a:ext cx="3797300" cy="4968587"/>
            <a:chOff x="21648144" y="9547225"/>
            <a:chExt cx="15477731" cy="205705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8144" y="9547225"/>
              <a:ext cx="15477731" cy="205705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24510783" y="12260130"/>
              <a:ext cx="4123803" cy="44994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38596" y="14273195"/>
            <a:ext cx="75222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and Post Test Assessment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57200" y="14097000"/>
            <a:ext cx="4988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Wastewater Purification and Clean water standard notes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218177972"/>
              </p:ext>
            </p:extLst>
          </p:nvPr>
        </p:nvGraphicFramePr>
        <p:xfrm>
          <a:off x="33663512" y="17528234"/>
          <a:ext cx="8627488" cy="45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79" y="15668848"/>
            <a:ext cx="2317196" cy="3083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90799" y="16201474"/>
            <a:ext cx="2995735" cy="22468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52" y="15616310"/>
            <a:ext cx="2439883" cy="32464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200" y="17861952"/>
            <a:ext cx="2552219" cy="3395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791" y="25780212"/>
            <a:ext cx="2004522" cy="26671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129764" y="28541871"/>
            <a:ext cx="23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 model with modifications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5351" y="18533102"/>
            <a:ext cx="2960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Unique Design based on principles of Condensation and Evaporation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64292" y="18822081"/>
            <a:ext cx="201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Student’s Modified Design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01713" y="18936925"/>
            <a:ext cx="232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Student’s </a:t>
            </a:r>
          </a:p>
          <a:p>
            <a:r>
              <a:rPr lang="en-US" sz="2000" dirty="0"/>
              <a:t>Unique Design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978072" y="21342220"/>
            <a:ext cx="34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with condensation observed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427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Clean Water and Solar Stills   Neah Gray, Environmental Engineering Finneytown High School, Environmental Science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Debora A Liberi</cp:lastModifiedBy>
  <cp:revision>73</cp:revision>
  <dcterms:created xsi:type="dcterms:W3CDTF">2004-07-26T21:45:23Z</dcterms:created>
  <dcterms:modified xsi:type="dcterms:W3CDTF">2017-03-16T17:21:13Z</dcterms:modified>
  <cp:category>science research poster</cp:category>
</cp:coreProperties>
</file>